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5" d="100"/>
          <a:sy n="115" d="100"/>
        </p:scale>
        <p:origin x="-38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94904404-A062-4D0C-A63E-E73C33FB0801}" type="datetimeFigureOut">
              <a:rPr lang="el-GR" smtClean="0"/>
              <a:t>13/12/2015</a:t>
            </a:fld>
            <a:endParaRPr lang="el-GR"/>
          </a:p>
        </p:txBody>
      </p:sp>
      <p:sp>
        <p:nvSpPr>
          <p:cNvPr id="17" name="Slide Number Placeholder 16"/>
          <p:cNvSpPr>
            <a:spLocks noGrp="1"/>
          </p:cNvSpPr>
          <p:nvPr>
            <p:ph type="sldNum" sz="quarter" idx="11"/>
          </p:nvPr>
        </p:nvSpPr>
        <p:spPr/>
        <p:txBody>
          <a:bodyPr/>
          <a:lstStyle/>
          <a:p>
            <a:fld id="{400C08A4-7A02-4433-A0E4-8585D35223CF}" type="slidenum">
              <a:rPr lang="el-GR" smtClean="0"/>
              <a:t>‹#›</a:t>
            </a:fld>
            <a:endParaRPr lang="el-GR"/>
          </a:p>
        </p:txBody>
      </p:sp>
      <p:sp>
        <p:nvSpPr>
          <p:cNvPr id="19" name="Footer Placeholder 18"/>
          <p:cNvSpPr>
            <a:spLocks noGrp="1"/>
          </p:cNvSpPr>
          <p:nvPr>
            <p:ph type="ftr" sz="quarter" idx="12"/>
          </p:nvPr>
        </p:nvSpPr>
        <p:spPr/>
        <p:txBody>
          <a:bodyPr/>
          <a:lstStyle/>
          <a:p>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904404-A062-4D0C-A63E-E73C33FB0801}" type="datetimeFigureOut">
              <a:rPr lang="el-GR" smtClean="0"/>
              <a:t>13/12/2015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00C08A4-7A02-4433-A0E4-8585D35223CF}"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904404-A062-4D0C-A63E-E73C33FB0801}" type="datetimeFigureOut">
              <a:rPr lang="el-GR" smtClean="0"/>
              <a:t>13/12/2015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00C08A4-7A02-4433-A0E4-8585D35223CF}" type="slidenum">
              <a:rPr lang="el-GR" smtClean="0"/>
              <a:t>‹#›</a:t>
            </a:fld>
            <a:endParaRPr lang="el-GR"/>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94904404-A062-4D0C-A63E-E73C33FB0801}" type="datetimeFigureOut">
              <a:rPr lang="el-GR" smtClean="0"/>
              <a:t>13/12/2015</a:t>
            </a:fld>
            <a:endParaRPr lang="el-GR"/>
          </a:p>
        </p:txBody>
      </p:sp>
      <p:sp>
        <p:nvSpPr>
          <p:cNvPr id="12" name="Slide Number Placeholder 11"/>
          <p:cNvSpPr>
            <a:spLocks noGrp="1"/>
          </p:cNvSpPr>
          <p:nvPr>
            <p:ph type="sldNum" sz="quarter" idx="15"/>
          </p:nvPr>
        </p:nvSpPr>
        <p:spPr/>
        <p:txBody>
          <a:bodyPr/>
          <a:lstStyle/>
          <a:p>
            <a:fld id="{400C08A4-7A02-4433-A0E4-8585D35223CF}" type="slidenum">
              <a:rPr lang="el-GR" smtClean="0"/>
              <a:t>‹#›</a:t>
            </a:fld>
            <a:endParaRPr lang="el-GR"/>
          </a:p>
        </p:txBody>
      </p:sp>
      <p:sp>
        <p:nvSpPr>
          <p:cNvPr id="13" name="Footer Placeholder 12"/>
          <p:cNvSpPr>
            <a:spLocks noGrp="1"/>
          </p:cNvSpPr>
          <p:nvPr>
            <p:ph type="ftr" sz="quarter" idx="16"/>
          </p:nvPr>
        </p:nvSpPr>
        <p:spPr/>
        <p:txBody>
          <a:bodyPr/>
          <a:lstStyle/>
          <a:p>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94904404-A062-4D0C-A63E-E73C33FB0801}" type="datetimeFigureOut">
              <a:rPr lang="el-GR" smtClean="0"/>
              <a:t>13/12/2015</a:t>
            </a:fld>
            <a:endParaRPr lang="el-GR"/>
          </a:p>
        </p:txBody>
      </p:sp>
      <p:sp>
        <p:nvSpPr>
          <p:cNvPr id="14" name="Slide Number Placeholder 13"/>
          <p:cNvSpPr>
            <a:spLocks noGrp="1"/>
          </p:cNvSpPr>
          <p:nvPr>
            <p:ph type="sldNum" sz="quarter" idx="11"/>
          </p:nvPr>
        </p:nvSpPr>
        <p:spPr/>
        <p:txBody>
          <a:bodyPr/>
          <a:lstStyle/>
          <a:p>
            <a:fld id="{400C08A4-7A02-4433-A0E4-8585D35223CF}" type="slidenum">
              <a:rPr lang="el-GR" smtClean="0"/>
              <a:t>‹#›</a:t>
            </a:fld>
            <a:endParaRPr lang="el-GR"/>
          </a:p>
        </p:txBody>
      </p:sp>
      <p:sp>
        <p:nvSpPr>
          <p:cNvPr id="15" name="Footer Placeholder 14"/>
          <p:cNvSpPr>
            <a:spLocks noGrp="1"/>
          </p:cNvSpPr>
          <p:nvPr>
            <p:ph type="ftr" sz="quarter" idx="12"/>
          </p:nvPr>
        </p:nvSpPr>
        <p:spPr/>
        <p:txBody>
          <a:bodyPr/>
          <a:lstStyle/>
          <a:p>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94904404-A062-4D0C-A63E-E73C33FB0801}" type="datetimeFigureOut">
              <a:rPr lang="el-GR" smtClean="0"/>
              <a:t>13/12/2015</a:t>
            </a:fld>
            <a:endParaRPr lang="el-GR"/>
          </a:p>
        </p:txBody>
      </p:sp>
      <p:sp>
        <p:nvSpPr>
          <p:cNvPr id="12" name="Slide Number Placeholder 11"/>
          <p:cNvSpPr>
            <a:spLocks noGrp="1"/>
          </p:cNvSpPr>
          <p:nvPr>
            <p:ph type="sldNum" sz="quarter" idx="16"/>
          </p:nvPr>
        </p:nvSpPr>
        <p:spPr/>
        <p:txBody>
          <a:bodyPr/>
          <a:lstStyle/>
          <a:p>
            <a:fld id="{400C08A4-7A02-4433-A0E4-8585D35223CF}" type="slidenum">
              <a:rPr lang="el-GR" smtClean="0"/>
              <a:t>‹#›</a:t>
            </a:fld>
            <a:endParaRPr lang="el-GR"/>
          </a:p>
        </p:txBody>
      </p:sp>
      <p:sp>
        <p:nvSpPr>
          <p:cNvPr id="13" name="Footer Placeholder 12"/>
          <p:cNvSpPr>
            <a:spLocks noGrp="1"/>
          </p:cNvSpPr>
          <p:nvPr>
            <p:ph type="ftr" sz="quarter" idx="17"/>
          </p:nvPr>
        </p:nvSpPr>
        <p:spPr/>
        <p:txBody>
          <a:bodyPr/>
          <a:lstStyle/>
          <a:p>
            <a:endParaRPr lang="el-GR"/>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94904404-A062-4D0C-A63E-E73C33FB0801}" type="datetimeFigureOut">
              <a:rPr lang="el-GR" smtClean="0"/>
              <a:t>13/12/2015</a:t>
            </a:fld>
            <a:endParaRPr lang="el-GR"/>
          </a:p>
        </p:txBody>
      </p:sp>
      <p:sp>
        <p:nvSpPr>
          <p:cNvPr id="12" name="Slide Number Placeholder 11"/>
          <p:cNvSpPr>
            <a:spLocks noGrp="1"/>
          </p:cNvSpPr>
          <p:nvPr>
            <p:ph type="sldNum" sz="quarter" idx="17"/>
          </p:nvPr>
        </p:nvSpPr>
        <p:spPr/>
        <p:txBody>
          <a:bodyPr/>
          <a:lstStyle/>
          <a:p>
            <a:fld id="{400C08A4-7A02-4433-A0E4-8585D35223CF}" type="slidenum">
              <a:rPr lang="el-GR" smtClean="0"/>
              <a:t>‹#›</a:t>
            </a:fld>
            <a:endParaRPr lang="el-GR"/>
          </a:p>
        </p:txBody>
      </p:sp>
      <p:sp>
        <p:nvSpPr>
          <p:cNvPr id="13" name="Footer Placeholder 12"/>
          <p:cNvSpPr>
            <a:spLocks noGrp="1"/>
          </p:cNvSpPr>
          <p:nvPr>
            <p:ph type="ftr" sz="quarter" idx="18"/>
          </p:nvPr>
        </p:nvSpPr>
        <p:spPr/>
        <p:txBody>
          <a:bodyPr/>
          <a:lstStyle/>
          <a:p>
            <a:endParaRPr lang="el-GR"/>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94904404-A062-4D0C-A63E-E73C33FB0801}" type="datetimeFigureOut">
              <a:rPr lang="el-GR" smtClean="0"/>
              <a:t>13/12/2015</a:t>
            </a:fld>
            <a:endParaRPr lang="el-GR"/>
          </a:p>
        </p:txBody>
      </p:sp>
      <p:sp>
        <p:nvSpPr>
          <p:cNvPr id="16" name="Slide Number Placeholder 15"/>
          <p:cNvSpPr>
            <a:spLocks noGrp="1"/>
          </p:cNvSpPr>
          <p:nvPr>
            <p:ph type="sldNum" sz="quarter" idx="11"/>
          </p:nvPr>
        </p:nvSpPr>
        <p:spPr/>
        <p:txBody>
          <a:bodyPr/>
          <a:lstStyle/>
          <a:p>
            <a:fld id="{400C08A4-7A02-4433-A0E4-8585D35223CF}" type="slidenum">
              <a:rPr lang="el-GR" smtClean="0"/>
              <a:t>‹#›</a:t>
            </a:fld>
            <a:endParaRPr lang="el-GR"/>
          </a:p>
        </p:txBody>
      </p:sp>
      <p:sp>
        <p:nvSpPr>
          <p:cNvPr id="17" name="Footer Placeholder 16"/>
          <p:cNvSpPr>
            <a:spLocks noGrp="1"/>
          </p:cNvSpPr>
          <p:nvPr>
            <p:ph type="ftr" sz="quarter" idx="12"/>
          </p:nvPr>
        </p:nvSpPr>
        <p:spPr/>
        <p:txBody>
          <a:bodyPr/>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94904404-A062-4D0C-A63E-E73C33FB0801}" type="datetimeFigureOut">
              <a:rPr lang="el-GR" smtClean="0"/>
              <a:t>13/12/2015</a:t>
            </a:fld>
            <a:endParaRPr lang="el-GR"/>
          </a:p>
        </p:txBody>
      </p:sp>
      <p:sp>
        <p:nvSpPr>
          <p:cNvPr id="8" name="Slide Number Placeholder 7"/>
          <p:cNvSpPr>
            <a:spLocks noGrp="1"/>
          </p:cNvSpPr>
          <p:nvPr>
            <p:ph type="sldNum" sz="quarter" idx="11"/>
          </p:nvPr>
        </p:nvSpPr>
        <p:spPr/>
        <p:txBody>
          <a:bodyPr/>
          <a:lstStyle/>
          <a:p>
            <a:fld id="{400C08A4-7A02-4433-A0E4-8585D35223CF}" type="slidenum">
              <a:rPr lang="el-GR" smtClean="0"/>
              <a:t>‹#›</a:t>
            </a:fld>
            <a:endParaRPr lang="el-GR"/>
          </a:p>
        </p:txBody>
      </p:sp>
      <p:sp>
        <p:nvSpPr>
          <p:cNvPr id="9" name="Footer Placeholder 8"/>
          <p:cNvSpPr>
            <a:spLocks noGrp="1"/>
          </p:cNvSpPr>
          <p:nvPr>
            <p:ph type="ftr" sz="quarter" idx="12"/>
          </p:nvPr>
        </p:nvSpPr>
        <p:spPr/>
        <p:txBody>
          <a:bodyPr/>
          <a:lstStyle/>
          <a:p>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94904404-A062-4D0C-A63E-E73C33FB0801}" type="datetimeFigureOut">
              <a:rPr lang="el-GR" smtClean="0"/>
              <a:t>13/12/2015</a:t>
            </a:fld>
            <a:endParaRPr lang="el-GR"/>
          </a:p>
        </p:txBody>
      </p:sp>
      <p:sp>
        <p:nvSpPr>
          <p:cNvPr id="19" name="Slide Number Placeholder 18"/>
          <p:cNvSpPr>
            <a:spLocks noGrp="1"/>
          </p:cNvSpPr>
          <p:nvPr>
            <p:ph type="sldNum" sz="quarter" idx="16"/>
          </p:nvPr>
        </p:nvSpPr>
        <p:spPr/>
        <p:txBody>
          <a:bodyPr/>
          <a:lstStyle/>
          <a:p>
            <a:fld id="{400C08A4-7A02-4433-A0E4-8585D35223CF}" type="slidenum">
              <a:rPr lang="el-GR" smtClean="0"/>
              <a:t>‹#›</a:t>
            </a:fld>
            <a:endParaRPr lang="el-GR"/>
          </a:p>
        </p:txBody>
      </p:sp>
      <p:sp>
        <p:nvSpPr>
          <p:cNvPr id="23" name="Footer Placeholder 22"/>
          <p:cNvSpPr>
            <a:spLocks noGrp="1"/>
          </p:cNvSpPr>
          <p:nvPr>
            <p:ph type="ftr" sz="quarter" idx="17"/>
          </p:nvPr>
        </p:nvSpPr>
        <p:spPr/>
        <p:txBody>
          <a:bodyPr/>
          <a:lstStyle/>
          <a:p>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94904404-A062-4D0C-A63E-E73C33FB0801}" type="datetimeFigureOut">
              <a:rPr lang="el-GR" smtClean="0"/>
              <a:t>13/12/2015</a:t>
            </a:fld>
            <a:endParaRPr lang="el-GR"/>
          </a:p>
        </p:txBody>
      </p:sp>
      <p:sp>
        <p:nvSpPr>
          <p:cNvPr id="14" name="Slide Number Placeholder 13"/>
          <p:cNvSpPr>
            <a:spLocks noGrp="1"/>
          </p:cNvSpPr>
          <p:nvPr>
            <p:ph type="sldNum" sz="quarter" idx="15"/>
          </p:nvPr>
        </p:nvSpPr>
        <p:spPr>
          <a:xfrm>
            <a:off x="4038600" y="6172200"/>
            <a:ext cx="1066800" cy="304800"/>
          </a:xfrm>
        </p:spPr>
        <p:txBody>
          <a:bodyPr/>
          <a:lstStyle/>
          <a:p>
            <a:fld id="{400C08A4-7A02-4433-A0E4-8585D35223CF}" type="slidenum">
              <a:rPr lang="el-GR" smtClean="0"/>
              <a:t>‹#›</a:t>
            </a:fld>
            <a:endParaRPr lang="el-GR"/>
          </a:p>
        </p:txBody>
      </p:sp>
      <p:sp>
        <p:nvSpPr>
          <p:cNvPr id="15" name="Footer Placeholder 14"/>
          <p:cNvSpPr>
            <a:spLocks noGrp="1"/>
          </p:cNvSpPr>
          <p:nvPr>
            <p:ph type="ftr" sz="quarter" idx="16"/>
          </p:nvPr>
        </p:nvSpPr>
        <p:spPr>
          <a:xfrm>
            <a:off x="1447800" y="6486525"/>
            <a:ext cx="6248400" cy="292100"/>
          </a:xfrm>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94904404-A062-4D0C-A63E-E73C33FB0801}" type="datetimeFigureOut">
              <a:rPr lang="el-GR" smtClean="0"/>
              <a:t>13/12/2015</a:t>
            </a:fld>
            <a:endParaRPr lang="el-GR"/>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l-GR"/>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400C08A4-7A02-4433-A0E4-8585D35223CF}" type="slidenum">
              <a:rPr lang="el-GR" smtClean="0"/>
              <a:t>‹#›</a:t>
            </a:fld>
            <a:endParaRPr lang="el-GR"/>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2708920"/>
            <a:ext cx="4464496" cy="648320"/>
          </a:xfrm>
        </p:spPr>
        <p:txBody>
          <a:bodyPr>
            <a:noAutofit/>
          </a:bodyPr>
          <a:lstStyle/>
          <a:p>
            <a:r>
              <a:rPr lang="en-US" sz="2800" dirty="0" smtClean="0">
                <a:latin typeface="+mn-lt"/>
              </a:rPr>
              <a:t>What teenagers like to wear </a:t>
            </a:r>
            <a:endParaRPr lang="el-GR" sz="2800" dirty="0">
              <a:latin typeface="+mn-lt"/>
            </a:endParaRPr>
          </a:p>
        </p:txBody>
      </p:sp>
    </p:spTree>
    <p:extLst>
      <p:ext uri="{BB962C8B-B14F-4D97-AF65-F5344CB8AC3E}">
        <p14:creationId xmlns:p14="http://schemas.microsoft.com/office/powerpoint/2010/main" val="39196629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ndre\Desktop\817ea763-c822-4b8b-a1a8-539facf8e5e8.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043608" y="1915879"/>
            <a:ext cx="3281969" cy="407511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915879"/>
            <a:ext cx="2880320" cy="407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541732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27784" y="332656"/>
            <a:ext cx="4114800" cy="701040"/>
          </a:xfrm>
        </p:spPr>
        <p:txBody>
          <a:bodyPr/>
          <a:lstStyle/>
          <a:p>
            <a:r>
              <a:rPr lang="en-US" dirty="0" smtClean="0"/>
              <a:t>VASSILIKI FOTOPOULOU</a:t>
            </a:r>
            <a:br>
              <a:rPr lang="en-US" dirty="0" smtClean="0"/>
            </a:br>
            <a:r>
              <a:rPr lang="en-US" dirty="0" smtClean="0"/>
              <a:t>GIOTA STAVRIANOU</a:t>
            </a:r>
            <a:r>
              <a:rPr lang="el-GR" dirty="0" smtClean="0">
                <a:sym typeface="Wingdings" panose="05000000000000000000" pitchFamily="2" charset="2"/>
              </a:rPr>
              <a:t>:</a:t>
            </a:r>
            <a:endParaRPr lang="el-GR" dirty="0"/>
          </a:p>
        </p:txBody>
      </p:sp>
      <p:pic>
        <p:nvPicPr>
          <p:cNvPr id="5122" name="Picture 2"/>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2699792" y="1412776"/>
            <a:ext cx="4103688" cy="511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686833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67544" y="1916832"/>
            <a:ext cx="8229600" cy="4075176"/>
          </a:xfrm>
        </p:spPr>
        <p:txBody>
          <a:bodyPr>
            <a:noAutofit/>
          </a:bodyPr>
          <a:lstStyle/>
          <a:p>
            <a:pPr algn="l"/>
            <a:r>
              <a:rPr lang="en-US" b="1" dirty="0" smtClean="0">
                <a:solidFill>
                  <a:schemeClr val="accent4">
                    <a:lumMod val="75000"/>
                  </a:schemeClr>
                </a:solidFill>
              </a:rPr>
              <a:t>Nowadays, </a:t>
            </a:r>
            <a:r>
              <a:rPr lang="en-US" b="1" dirty="0" smtClean="0">
                <a:solidFill>
                  <a:schemeClr val="accent4">
                    <a:lumMod val="75000"/>
                  </a:schemeClr>
                </a:solidFill>
              </a:rPr>
              <a:t>teenagers are inspired by celebrities as singers, models, actors/actresses, from their school environment, the kinds of music they </a:t>
            </a:r>
            <a:r>
              <a:rPr lang="en-US" b="1" dirty="0" smtClean="0">
                <a:solidFill>
                  <a:schemeClr val="accent4">
                    <a:lumMod val="75000"/>
                  </a:schemeClr>
                </a:solidFill>
              </a:rPr>
              <a:t>listen to  </a:t>
            </a:r>
            <a:r>
              <a:rPr lang="en-US" b="1" dirty="0" smtClean="0">
                <a:solidFill>
                  <a:schemeClr val="accent4">
                    <a:lumMod val="75000"/>
                  </a:schemeClr>
                </a:solidFill>
              </a:rPr>
              <a:t>and other</a:t>
            </a:r>
            <a:r>
              <a:rPr lang="el-GR" b="1" dirty="0" smtClean="0">
                <a:solidFill>
                  <a:schemeClr val="accent4">
                    <a:lumMod val="75000"/>
                  </a:schemeClr>
                </a:solidFill>
              </a:rPr>
              <a:t> </a:t>
            </a:r>
            <a:r>
              <a:rPr lang="en-US" b="1" dirty="0" smtClean="0">
                <a:solidFill>
                  <a:schemeClr val="accent4">
                    <a:lumMod val="75000"/>
                  </a:schemeClr>
                </a:solidFill>
              </a:rPr>
              <a:t>standards.</a:t>
            </a:r>
          </a:p>
          <a:p>
            <a:pPr algn="l"/>
            <a:r>
              <a:rPr lang="en-US" b="1" dirty="0" smtClean="0">
                <a:solidFill>
                  <a:schemeClr val="accent4">
                    <a:lumMod val="75000"/>
                  </a:schemeClr>
                </a:solidFill>
              </a:rPr>
              <a:t>A lot of </a:t>
            </a:r>
            <a:r>
              <a:rPr lang="en-US" b="1" dirty="0" smtClean="0">
                <a:solidFill>
                  <a:schemeClr val="accent4">
                    <a:lumMod val="75000"/>
                  </a:schemeClr>
                </a:solidFill>
              </a:rPr>
              <a:t>teenagers’ </a:t>
            </a:r>
            <a:r>
              <a:rPr lang="en-US" b="1" dirty="0" smtClean="0">
                <a:solidFill>
                  <a:schemeClr val="accent4">
                    <a:lumMod val="75000"/>
                  </a:schemeClr>
                </a:solidFill>
              </a:rPr>
              <a:t>outfits are similar with their feelings or their problems. There are many types and styles of dress up </a:t>
            </a:r>
            <a:r>
              <a:rPr lang="en-US" b="1" dirty="0" smtClean="0">
                <a:solidFill>
                  <a:schemeClr val="accent4">
                    <a:lumMod val="75000"/>
                  </a:schemeClr>
                </a:solidFill>
              </a:rPr>
              <a:t>such as:</a:t>
            </a:r>
            <a:endParaRPr lang="en-US" b="1" dirty="0">
              <a:solidFill>
                <a:schemeClr val="accent4">
                  <a:lumMod val="75000"/>
                </a:schemeClr>
              </a:solidFill>
            </a:endParaRPr>
          </a:p>
          <a:p>
            <a:pPr marL="342900" indent="-342900" algn="l">
              <a:buClr>
                <a:schemeClr val="tx1"/>
              </a:buClr>
              <a:buFont typeface="Wingdings" panose="05000000000000000000" pitchFamily="2" charset="2"/>
              <a:buChar char="§"/>
            </a:pPr>
            <a:r>
              <a:rPr lang="en-US" b="1" dirty="0" smtClean="0">
                <a:solidFill>
                  <a:schemeClr val="accent4">
                    <a:lumMod val="75000"/>
                  </a:schemeClr>
                </a:solidFill>
              </a:rPr>
              <a:t>Preppy style</a:t>
            </a:r>
          </a:p>
          <a:p>
            <a:pPr marL="342900" indent="-342900" algn="l">
              <a:buClr>
                <a:schemeClr val="tx1"/>
              </a:buClr>
              <a:buFont typeface="Wingdings" panose="05000000000000000000" pitchFamily="2" charset="2"/>
              <a:buChar char="§"/>
            </a:pPr>
            <a:r>
              <a:rPr lang="en-US" b="1" dirty="0" smtClean="0">
                <a:solidFill>
                  <a:schemeClr val="accent4">
                    <a:lumMod val="75000"/>
                  </a:schemeClr>
                </a:solidFill>
              </a:rPr>
              <a:t>Street style</a:t>
            </a:r>
          </a:p>
          <a:p>
            <a:pPr marL="342900" indent="-342900" algn="l">
              <a:buClr>
                <a:schemeClr val="tx1"/>
              </a:buClr>
              <a:buFont typeface="Wingdings" panose="05000000000000000000" pitchFamily="2" charset="2"/>
              <a:buChar char="§"/>
            </a:pPr>
            <a:r>
              <a:rPr lang="en-US" b="1" dirty="0" smtClean="0">
                <a:solidFill>
                  <a:schemeClr val="accent4">
                    <a:lumMod val="75000"/>
                  </a:schemeClr>
                </a:solidFill>
              </a:rPr>
              <a:t>Punk style</a:t>
            </a:r>
          </a:p>
          <a:p>
            <a:pPr marL="342900" indent="-342900" algn="l">
              <a:buClr>
                <a:schemeClr val="tx1"/>
              </a:buClr>
              <a:buFont typeface="Wingdings" panose="05000000000000000000" pitchFamily="2" charset="2"/>
              <a:buChar char="§"/>
            </a:pPr>
            <a:r>
              <a:rPr lang="en-US" b="1" dirty="0" smtClean="0">
                <a:solidFill>
                  <a:schemeClr val="accent4">
                    <a:lumMod val="75000"/>
                  </a:schemeClr>
                </a:solidFill>
              </a:rPr>
              <a:t>Hipster style</a:t>
            </a:r>
          </a:p>
          <a:p>
            <a:pPr algn="l">
              <a:buClr>
                <a:schemeClr val="tx1"/>
              </a:buClr>
            </a:pPr>
            <a:r>
              <a:rPr lang="en-US" b="1" dirty="0" smtClean="0">
                <a:solidFill>
                  <a:schemeClr val="accent4">
                    <a:lumMod val="75000"/>
                  </a:schemeClr>
                </a:solidFill>
              </a:rPr>
              <a:t>Through fashion teenagers make friends, relationships and </a:t>
            </a:r>
            <a:r>
              <a:rPr lang="en-US" b="1" dirty="0" smtClean="0">
                <a:solidFill>
                  <a:schemeClr val="accent4">
                    <a:lumMod val="75000"/>
                  </a:schemeClr>
                </a:solidFill>
              </a:rPr>
              <a:t>communicate with </a:t>
            </a:r>
            <a:r>
              <a:rPr lang="en-US" b="1" dirty="0" smtClean="0"/>
              <a:t>each other .</a:t>
            </a:r>
          </a:p>
          <a:p>
            <a:pPr marL="342900" indent="-342900" algn="l">
              <a:buClr>
                <a:schemeClr val="tx1"/>
              </a:buClr>
              <a:buFont typeface="Wingdings" panose="05000000000000000000" pitchFamily="2" charset="2"/>
              <a:buChar char="§"/>
            </a:pPr>
            <a:endParaRPr lang="en-US" b="1" dirty="0" smtClean="0"/>
          </a:p>
        </p:txBody>
      </p:sp>
      <p:sp>
        <p:nvSpPr>
          <p:cNvPr id="3" name="Title 2"/>
          <p:cNvSpPr>
            <a:spLocks noGrp="1"/>
          </p:cNvSpPr>
          <p:nvPr>
            <p:ph type="title"/>
          </p:nvPr>
        </p:nvSpPr>
        <p:spPr/>
        <p:txBody>
          <a:bodyPr/>
          <a:lstStyle/>
          <a:p>
            <a:r>
              <a:rPr lang="en-US" dirty="0" smtClean="0"/>
              <a:t>Intro </a:t>
            </a:r>
            <a:endParaRPr lang="el-GR" dirty="0"/>
          </a:p>
        </p:txBody>
      </p:sp>
    </p:spTree>
    <p:extLst>
      <p:ext uri="{BB962C8B-B14F-4D97-AF65-F5344CB8AC3E}">
        <p14:creationId xmlns:p14="http://schemas.microsoft.com/office/powerpoint/2010/main" val="2579941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pPr algn="l"/>
            <a:r>
              <a:rPr lang="en-US" b="1" dirty="0" smtClean="0"/>
              <a:t>Preppy </a:t>
            </a:r>
            <a:r>
              <a:rPr lang="en-US" b="1" dirty="0"/>
              <a:t>style </a:t>
            </a:r>
            <a:r>
              <a:rPr lang="en-US" b="1" dirty="0" smtClean="0"/>
              <a:t>refers </a:t>
            </a:r>
            <a:r>
              <a:rPr lang="en-US" b="1" dirty="0"/>
              <a:t>to a subculture in the United States associated with the old private Northeastern university-preparatory schools. The terms are used to denote a person seen as characteristic of a student or alumnus of these schools</a:t>
            </a:r>
            <a:r>
              <a:rPr lang="en-US" b="1" dirty="0" smtClean="0"/>
              <a:t>. </a:t>
            </a:r>
            <a:r>
              <a:rPr lang="en-US" b="1" dirty="0"/>
              <a:t>Prep has become a colloquialism in the United States and has largely replaced preppy in modern usage. Characteristics of preps in the past, include a particular subcultural speech, vocabulary, dress, mannerisms, etiquette, reflective of an upper-class upbringing. </a:t>
            </a:r>
          </a:p>
          <a:p>
            <a:pPr algn="l"/>
            <a:r>
              <a:rPr lang="en-US" b="1" dirty="0"/>
              <a:t>Examples of preppy attire include argyle sweaters, crewneck sweaters, grosgrain or woven leather belts, chinos, </a:t>
            </a:r>
            <a:r>
              <a:rPr lang="en-US" b="1" dirty="0" smtClean="0"/>
              <a:t>madras,</a:t>
            </a:r>
            <a:r>
              <a:rPr lang="en-US" b="1" dirty="0"/>
              <a:t> </a:t>
            </a:r>
            <a:r>
              <a:rPr lang="en-US" b="1" dirty="0" smtClean="0"/>
              <a:t>Nantucket </a:t>
            </a:r>
            <a:r>
              <a:rPr lang="en-US" b="1" dirty="0"/>
              <a:t>Reds</a:t>
            </a:r>
            <a:r>
              <a:rPr lang="en-US" b="1" dirty="0" smtClean="0"/>
              <a:t>, </a:t>
            </a:r>
            <a:r>
              <a:rPr lang="en-US" b="1" dirty="0"/>
              <a:t>button down Oxford cloth </a:t>
            </a:r>
            <a:r>
              <a:rPr lang="en-US" b="1" dirty="0" smtClean="0"/>
              <a:t>shirts</a:t>
            </a:r>
            <a:r>
              <a:rPr lang="en-US" b="1" dirty="0"/>
              <a:t>,</a:t>
            </a:r>
            <a:r>
              <a:rPr lang="en-US" b="1" dirty="0" smtClean="0"/>
              <a:t> </a:t>
            </a:r>
            <a:r>
              <a:rPr lang="en-US" b="1" dirty="0"/>
              <a:t>pearl necklaces and earrings, gold bangle or large chain bracelets, penny loafers, polo </a:t>
            </a:r>
            <a:r>
              <a:rPr lang="en-US" b="1" dirty="0" smtClean="0"/>
              <a:t>shirts and </a:t>
            </a:r>
            <a:r>
              <a:rPr lang="en-US" b="1" dirty="0"/>
              <a:t>boat </a:t>
            </a:r>
            <a:r>
              <a:rPr lang="en-US" b="1" dirty="0" smtClean="0"/>
              <a:t>shoes (</a:t>
            </a:r>
            <a:r>
              <a:rPr lang="en-US" b="1" dirty="0"/>
              <a:t>Wikipedia</a:t>
            </a:r>
            <a:r>
              <a:rPr lang="en-US" b="1" dirty="0" smtClean="0"/>
              <a:t>). </a:t>
            </a:r>
            <a:endParaRPr lang="el-GR" b="1" dirty="0"/>
          </a:p>
        </p:txBody>
      </p:sp>
      <p:sp>
        <p:nvSpPr>
          <p:cNvPr id="3" name="Title 2"/>
          <p:cNvSpPr>
            <a:spLocks noGrp="1"/>
          </p:cNvSpPr>
          <p:nvPr>
            <p:ph type="title"/>
          </p:nvPr>
        </p:nvSpPr>
        <p:spPr/>
        <p:txBody>
          <a:bodyPr/>
          <a:lstStyle/>
          <a:p>
            <a:r>
              <a:rPr lang="en-US" dirty="0" smtClean="0"/>
              <a:t>Preppy style </a:t>
            </a:r>
            <a:endParaRPr lang="el-GR" dirty="0"/>
          </a:p>
        </p:txBody>
      </p:sp>
    </p:spTree>
    <p:extLst>
      <p:ext uri="{BB962C8B-B14F-4D97-AF65-F5344CB8AC3E}">
        <p14:creationId xmlns:p14="http://schemas.microsoft.com/office/powerpoint/2010/main" val="358110165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ndre\Desktop\jessica-alba-casual-style-goes-to-a-wellness-center-may-2014_1.jp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rot="21271964">
            <a:off x="403592" y="1261498"/>
            <a:ext cx="3097727" cy="475498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ndre\Desktop\cd3828a771a56c7412c4afe7b548d5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46002">
            <a:off x="3280748" y="345618"/>
            <a:ext cx="2151296" cy="32620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ndre\Desktop\medium_1_5eab5bf5-ef00-4fa3-bfb4-775bdd4c6e9d.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637127">
            <a:off x="6009963" y="963383"/>
            <a:ext cx="2520281" cy="398613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ndre\Desktop\fthinopwrina-synola-gia-ola-ta-gousta-kai-oles-tis-peristaseis-0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640410">
            <a:off x="3851920" y="2204864"/>
            <a:ext cx="2808312" cy="4264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6226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l"/>
            <a:r>
              <a:rPr lang="en-US" b="1" dirty="0"/>
              <a:t>Street fashion is fashion that is considered to have emerged not from studios, but from the grassroots. Street fashion is generally associated with youth culture, and is most often seen in major urban centers</a:t>
            </a:r>
            <a:r>
              <a:rPr lang="en-US" b="1" dirty="0" smtClean="0"/>
              <a:t>. </a:t>
            </a:r>
            <a:r>
              <a:rPr lang="en-US" b="1" dirty="0"/>
              <a:t>Magazines and Newspapers like the New York Times and Elle commonly feature candid photographs of individuals wearing urban, stylish clothing</a:t>
            </a:r>
            <a:r>
              <a:rPr lang="en-US" b="1" dirty="0" smtClean="0"/>
              <a:t>. </a:t>
            </a:r>
            <a:r>
              <a:rPr lang="en-US" b="1" dirty="0"/>
              <a:t>Japanese street fashion sustains multiple simultaneous highly diverse fashion movements at any given time. Mainstream fashion often appropriates street fashion trends as influences (Wikipedia</a:t>
            </a:r>
            <a:r>
              <a:rPr lang="en-US" b="1" dirty="0" smtClean="0"/>
              <a:t>).</a:t>
            </a:r>
            <a:endParaRPr lang="el-GR" b="1" dirty="0"/>
          </a:p>
        </p:txBody>
      </p:sp>
      <p:sp>
        <p:nvSpPr>
          <p:cNvPr id="3" name="Title 2"/>
          <p:cNvSpPr>
            <a:spLocks noGrp="1"/>
          </p:cNvSpPr>
          <p:nvPr>
            <p:ph type="title"/>
          </p:nvPr>
        </p:nvSpPr>
        <p:spPr/>
        <p:txBody>
          <a:bodyPr/>
          <a:lstStyle/>
          <a:p>
            <a:r>
              <a:rPr lang="en-US" dirty="0" smtClean="0"/>
              <a:t>Street style</a:t>
            </a:r>
            <a:endParaRPr lang="el-GR" dirty="0"/>
          </a:p>
        </p:txBody>
      </p:sp>
    </p:spTree>
    <p:extLst>
      <p:ext uri="{BB962C8B-B14F-4D97-AF65-F5344CB8AC3E}">
        <p14:creationId xmlns:p14="http://schemas.microsoft.com/office/powerpoint/2010/main" val="1696305572"/>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ndre\Desktop\Cute-Hipster-Outfits-40.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115616" y="1844824"/>
            <a:ext cx="2880320" cy="43540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ndre\Desktop\f0aad655e305d5fc77a77b62b59555f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0676" y="1844824"/>
            <a:ext cx="2869561"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70500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l"/>
            <a:r>
              <a:rPr lang="en-US" b="1" dirty="0"/>
              <a:t>Punk fashion is the clothing, hairstyles, cosmetics, </a:t>
            </a:r>
            <a:r>
              <a:rPr lang="en-US" b="1" dirty="0" err="1" smtClean="0">
                <a:solidFill>
                  <a:schemeClr val="accent4">
                    <a:lumMod val="75000"/>
                  </a:schemeClr>
                </a:solidFill>
              </a:rPr>
              <a:t>jewellery</a:t>
            </a:r>
            <a:r>
              <a:rPr lang="en-US" b="1" dirty="0" smtClean="0"/>
              <a:t>, </a:t>
            </a:r>
            <a:r>
              <a:rPr lang="en-US" b="1" dirty="0"/>
              <a:t>and body modifications of the punk subculture. Punk fashion varies widely, ranging from Vivienne Westwood designs to styles </a:t>
            </a:r>
            <a:r>
              <a:rPr lang="en-US" b="1" dirty="0" err="1" smtClean="0"/>
              <a:t>mode</a:t>
            </a:r>
            <a:r>
              <a:rPr lang="en-US" b="1" dirty="0" err="1" smtClean="0">
                <a:solidFill>
                  <a:schemeClr val="accent4">
                    <a:lumMod val="75000"/>
                  </a:schemeClr>
                </a:solidFill>
              </a:rPr>
              <a:t>lle</a:t>
            </a:r>
            <a:r>
              <a:rPr lang="en-US" b="1" dirty="0" err="1" smtClean="0"/>
              <a:t>d</a:t>
            </a:r>
            <a:r>
              <a:rPr lang="en-US" b="1" dirty="0" smtClean="0"/>
              <a:t> on </a:t>
            </a:r>
            <a:r>
              <a:rPr lang="en-US" b="1" dirty="0"/>
              <a:t>bands like The Exploited to the dressed-down look of North American hardcore. The distinct social dress of other subcultures and art movements, including glam rock, skinheads, rude boys, greasers, and mods have influenced punk fashion. Punk fashion has likewise influenced the styles of these groups, as well as those of popular culture. Many punks use clothing as a way of making a statement (Wikipedia). </a:t>
            </a:r>
            <a:endParaRPr lang="el-GR" b="1" dirty="0"/>
          </a:p>
        </p:txBody>
      </p:sp>
      <p:sp>
        <p:nvSpPr>
          <p:cNvPr id="3" name="Title 2"/>
          <p:cNvSpPr>
            <a:spLocks noGrp="1"/>
          </p:cNvSpPr>
          <p:nvPr>
            <p:ph type="title"/>
          </p:nvPr>
        </p:nvSpPr>
        <p:spPr/>
        <p:txBody>
          <a:bodyPr/>
          <a:lstStyle/>
          <a:p>
            <a:r>
              <a:rPr lang="en-US" dirty="0" smtClean="0"/>
              <a:t>punk style</a:t>
            </a:r>
            <a:endParaRPr lang="el-GR" dirty="0"/>
          </a:p>
        </p:txBody>
      </p:sp>
    </p:spTree>
    <p:extLst>
      <p:ext uri="{BB962C8B-B14F-4D97-AF65-F5344CB8AC3E}">
        <p14:creationId xmlns:p14="http://schemas.microsoft.com/office/powerpoint/2010/main" val="14993540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51520" y="1628800"/>
            <a:ext cx="3106410"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2060848"/>
            <a:ext cx="24765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1700808"/>
            <a:ext cx="2585467" cy="4748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10199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l"/>
            <a:r>
              <a:rPr lang="en-US" b="1" dirty="0"/>
              <a:t>The hipster subculture is composed of affluent or middle class young Bohemians who reside primarily in gentrifying </a:t>
            </a:r>
            <a:r>
              <a:rPr lang="en-US" b="1" dirty="0" err="1" smtClean="0"/>
              <a:t>neighbo</a:t>
            </a:r>
            <a:r>
              <a:rPr lang="en-US" b="1" dirty="0" err="1" smtClean="0">
                <a:solidFill>
                  <a:schemeClr val="accent4">
                    <a:lumMod val="75000"/>
                  </a:schemeClr>
                </a:solidFill>
              </a:rPr>
              <a:t>u</a:t>
            </a:r>
            <a:r>
              <a:rPr lang="en-US" b="1" dirty="0" err="1" smtClean="0"/>
              <a:t>rhoods</a:t>
            </a:r>
            <a:r>
              <a:rPr lang="en-US" b="1" dirty="0" smtClean="0"/>
              <a:t>. </a:t>
            </a:r>
            <a:r>
              <a:rPr lang="en-US" b="1" dirty="0"/>
              <a:t>It is broadly associated with indie and alternative music, a varied non-mainstream fashion sensibility (including vintage and thrift store-bought clothes), generally progressive political views, organic and artisanal foods, and alternative </a:t>
            </a:r>
            <a:r>
              <a:rPr lang="en-US" b="1" dirty="0" smtClean="0"/>
              <a:t>lifestyles. The </a:t>
            </a:r>
            <a:r>
              <a:rPr lang="en-US" b="1" dirty="0"/>
              <a:t>subculture typically consists of white millennials living in urban </a:t>
            </a:r>
            <a:r>
              <a:rPr lang="en-US" b="1" dirty="0" smtClean="0"/>
              <a:t>areas. It </a:t>
            </a:r>
            <a:r>
              <a:rPr lang="en-US" b="1" dirty="0"/>
              <a:t>has been described as a "mutating, trans-Atlantic melting pot of styles, tastes and </a:t>
            </a:r>
            <a:r>
              <a:rPr lang="en-US" b="1" dirty="0" err="1" smtClean="0"/>
              <a:t>behavio</a:t>
            </a:r>
            <a:r>
              <a:rPr lang="en-US" b="1" dirty="0" err="1" smtClean="0">
                <a:solidFill>
                  <a:schemeClr val="accent4">
                    <a:lumMod val="75000"/>
                  </a:schemeClr>
                </a:solidFill>
              </a:rPr>
              <a:t>u</a:t>
            </a:r>
            <a:r>
              <a:rPr lang="en-US" b="1" dirty="0" err="1" smtClean="0"/>
              <a:t>r</a:t>
            </a:r>
            <a:r>
              <a:rPr lang="en-US" b="1" dirty="0" smtClean="0"/>
              <a:t>“ (</a:t>
            </a:r>
            <a:r>
              <a:rPr lang="en-US" b="1" dirty="0"/>
              <a:t>Wikipedia). </a:t>
            </a:r>
            <a:endParaRPr lang="el-GR" b="1" dirty="0"/>
          </a:p>
        </p:txBody>
      </p:sp>
      <p:sp>
        <p:nvSpPr>
          <p:cNvPr id="3" name="Title 2"/>
          <p:cNvSpPr>
            <a:spLocks noGrp="1"/>
          </p:cNvSpPr>
          <p:nvPr>
            <p:ph type="title"/>
          </p:nvPr>
        </p:nvSpPr>
        <p:spPr/>
        <p:txBody>
          <a:bodyPr/>
          <a:lstStyle/>
          <a:p>
            <a:r>
              <a:rPr lang="en-US" dirty="0" smtClean="0"/>
              <a:t>Hipster style </a:t>
            </a:r>
            <a:endParaRPr lang="el-GR" dirty="0"/>
          </a:p>
        </p:txBody>
      </p:sp>
    </p:spTree>
    <p:extLst>
      <p:ext uri="{BB962C8B-B14F-4D97-AF65-F5344CB8AC3E}">
        <p14:creationId xmlns:p14="http://schemas.microsoft.com/office/powerpoint/2010/main" val="3329807412"/>
      </p:ext>
    </p:extLst>
  </p:cSld>
  <p:clrMapOvr>
    <a:masterClrMapping/>
  </p:clrMapOvr>
  <p:transition spd="slow">
    <p:cov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Custom 4">
      <a:dk1>
        <a:srgbClr val="41859B"/>
      </a:dk1>
      <a:lt1>
        <a:srgbClr val="D8CEC1"/>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146</TotalTime>
  <Words>517</Words>
  <Application>Microsoft Office PowerPoint</Application>
  <PresentationFormat>Προβολή στην οθόνη (4:3)</PresentationFormat>
  <Paragraphs>19</Paragraphs>
  <Slides>11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11</vt:i4>
      </vt:variant>
    </vt:vector>
  </HeadingPairs>
  <TitlesOfParts>
    <vt:vector size="12" baseType="lpstr">
      <vt:lpstr>BlackTie</vt:lpstr>
      <vt:lpstr>What teenagers like to wear </vt:lpstr>
      <vt:lpstr>Intro </vt:lpstr>
      <vt:lpstr>Preppy style </vt:lpstr>
      <vt:lpstr>Παρουσίαση του PowerPoint</vt:lpstr>
      <vt:lpstr>Street style</vt:lpstr>
      <vt:lpstr>Παρουσίαση του PowerPoint</vt:lpstr>
      <vt:lpstr>punk style</vt:lpstr>
      <vt:lpstr>Παρουσίαση του PowerPoint</vt:lpstr>
      <vt:lpstr>Hipster style </vt:lpstr>
      <vt:lpstr>Παρουσίαση του PowerPoint</vt:lpstr>
      <vt:lpstr>VASSILIKI FOTOPOULOU GIOTA STAVRIANOU: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dc:creator>
  <cp:lastModifiedBy>Stella</cp:lastModifiedBy>
  <cp:revision>17</cp:revision>
  <dcterms:created xsi:type="dcterms:W3CDTF">2015-12-04T17:15:13Z</dcterms:created>
  <dcterms:modified xsi:type="dcterms:W3CDTF">2015-12-13T18:48:36Z</dcterms:modified>
</cp:coreProperties>
</file>